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238" r:id="rId3"/>
    <p:sldId id="1239" r:id="rId4"/>
    <p:sldId id="1243" r:id="rId5"/>
    <p:sldId id="1244" r:id="rId6"/>
    <p:sldId id="1245" r:id="rId7"/>
    <p:sldId id="1260" r:id="rId8"/>
    <p:sldId id="1246" r:id="rId9"/>
    <p:sldId id="1240" r:id="rId10"/>
    <p:sldId id="1241" r:id="rId11"/>
    <p:sldId id="1247" r:id="rId12"/>
    <p:sldId id="1261" r:id="rId13"/>
    <p:sldId id="1248" r:id="rId14"/>
    <p:sldId id="1254" r:id="rId15"/>
    <p:sldId id="1256" r:id="rId16"/>
    <p:sldId id="1249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圆周运动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圆周运动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5818600"/>
                  </p:ext>
                </p:extLst>
              </p:nvPr>
            </p:nvGraphicFramePr>
            <p:xfrm>
              <a:off x="262558" y="1268760"/>
              <a:ext cx="11665297" cy="439566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07239">
                      <a:extLst>
                        <a:ext uri="{9D8B030D-6E8A-4147-A177-3AD203B41FA5}">
                          <a16:colId xmlns:a16="http://schemas.microsoft.com/office/drawing/2014/main" val="1124036436"/>
                        </a:ext>
                      </a:extLst>
                    </a:gridCol>
                    <a:gridCol w="2067091">
                      <a:extLst>
                        <a:ext uri="{9D8B030D-6E8A-4147-A177-3AD203B41FA5}">
                          <a16:colId xmlns:a16="http://schemas.microsoft.com/office/drawing/2014/main" val="1811794561"/>
                        </a:ext>
                      </a:extLst>
                    </a:gridCol>
                    <a:gridCol w="3144964">
                      <a:extLst>
                        <a:ext uri="{9D8B030D-6E8A-4147-A177-3AD203B41FA5}">
                          <a16:colId xmlns:a16="http://schemas.microsoft.com/office/drawing/2014/main" val="2061605139"/>
                        </a:ext>
                      </a:extLst>
                    </a:gridCol>
                    <a:gridCol w="5646003">
                      <a:extLst>
                        <a:ext uri="{9D8B030D-6E8A-4147-A177-3AD203B41FA5}">
                          <a16:colId xmlns:a16="http://schemas.microsoft.com/office/drawing/2014/main" val="309161603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同轴转动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皮带传动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齿轮传动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4785823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特点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角速度、周期相同相同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线速度大小相同相反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线速度大小相同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转动方向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3217943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规律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线速度与半径成正比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𝐯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𝐀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𝐯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𝐁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𝐫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𝐑</m:t>
                                  </m:r>
                                </m:den>
                              </m:f>
                            </m:oMath>
                          </a14:m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角速度与半径成反比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𝛚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𝐀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𝛚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𝐁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𝐫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di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周期与半径成正比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𝐀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𝐁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𝐑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𝐫</m:t>
                                  </m:r>
                                </m:den>
                              </m:f>
                            </m:oMath>
                          </a14:m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角速度与半径成反比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𝛚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𝐀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𝛚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𝐁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𝐫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𝐫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周期与半径成正比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𝐀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𝐓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𝐁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𝐫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𝐫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151357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5818600"/>
                  </p:ext>
                </p:extLst>
              </p:nvPr>
            </p:nvGraphicFramePr>
            <p:xfrm>
              <a:off x="262558" y="1268760"/>
              <a:ext cx="11665297" cy="432441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07239">
                      <a:extLst>
                        <a:ext uri="{9D8B030D-6E8A-4147-A177-3AD203B41FA5}">
                          <a16:colId xmlns:a16="http://schemas.microsoft.com/office/drawing/2014/main" val="1124036436"/>
                        </a:ext>
                      </a:extLst>
                    </a:gridCol>
                    <a:gridCol w="2067091">
                      <a:extLst>
                        <a:ext uri="{9D8B030D-6E8A-4147-A177-3AD203B41FA5}">
                          <a16:colId xmlns:a16="http://schemas.microsoft.com/office/drawing/2014/main" val="1811794561"/>
                        </a:ext>
                      </a:extLst>
                    </a:gridCol>
                    <a:gridCol w="3144964">
                      <a:extLst>
                        <a:ext uri="{9D8B030D-6E8A-4147-A177-3AD203B41FA5}">
                          <a16:colId xmlns:a16="http://schemas.microsoft.com/office/drawing/2014/main" val="2061605139"/>
                        </a:ext>
                      </a:extLst>
                    </a:gridCol>
                    <a:gridCol w="5646003">
                      <a:extLst>
                        <a:ext uri="{9D8B030D-6E8A-4147-A177-3AD203B41FA5}">
                          <a16:colId xmlns:a16="http://schemas.microsoft.com/office/drawing/2014/main" val="3091616039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同轴转动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皮带传动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齿轮传动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47858237"/>
                      </a:ext>
                    </a:extLst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特点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角速度、周期相同相同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线速度大小相同相反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线速度大小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转动方向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32179434"/>
                      </a:ext>
                    </a:extLst>
                  </a:tr>
                  <a:tr h="267849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规律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118" t="-61591" r="-424706" b="-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1667" t="-61591" r="-179845" b="-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20320" marR="2032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6803" t="-61591" r="-216" b="-13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513572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890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图所示是一皮带传动装置的示意图，右轮半径为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是它边缘上的一点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左侧是一轮轴，大轮半径为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，小轮半径为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点在小轮上，且到小轮中心的距离为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点分别位于小轮和大轮的边缘上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如果传动过程中皮带不打滑，那么下列选项正确的是（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点角速度之比为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点线速度之比为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点转过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圈时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点也转过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点的线速度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4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06373"/>
            <a:ext cx="1105535" cy="356235"/>
          </a:xfrm>
          <a:prstGeom prst="rect">
            <a:avLst/>
          </a:prstGeom>
        </p:spPr>
      </p:pic>
      <p:pic>
        <p:nvPicPr>
          <p:cNvPr id="4" name="fw441.jpg" descr="id:21474904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751390" y="3140968"/>
            <a:ext cx="3434267" cy="18002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016968" y="258301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04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501934"/>
                <a:ext cx="11485848" cy="4079194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sz="2200" b="1" i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A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点的线速度大小相等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zh-CN" sz="22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𝒗</m:t>
                                </m:r>
                              </m:e>
                              <m:sub>
                                <m:r>
                                  <a:rPr lang="en-US" altLang="zh-CN" sz="22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𝑨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zh-CN" sz="22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𝒗</m:t>
                                </m:r>
                              </m:e>
                              <m:sub>
                                <m:r>
                                  <a:rPr lang="en-US" altLang="zh-CN" sz="22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𝑪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den>
                        </m:f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点的角速度相等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点角速度之比为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点的角速度相等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ωR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点的线速度之比等于半径之比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点的线速度之比为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又因为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点和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点的线速度大小相等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点的线速度之比为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点的角速度相等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点做圆周运动的周期相同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点的转速相同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则当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点转过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圈时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点转过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圈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点和</a:t>
                </a:r>
                <a:r>
                  <a:rPr lang="en-US" altLang="zh-CN" sz="2200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点的线速度大小相等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方向不同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sz="2200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sz="22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200" b="1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501934"/>
                <a:ext cx="11485848" cy="4079194"/>
              </a:xfrm>
              <a:blipFill>
                <a:blip r:embed="rId2"/>
                <a:stretch>
                  <a:fillRect l="-690" r="-690" b="-23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048281"/>
            <a:ext cx="792088" cy="282256"/>
          </a:xfrm>
          <a:prstGeom prst="rect">
            <a:avLst/>
          </a:prstGeom>
        </p:spPr>
      </p:pic>
      <p:pic>
        <p:nvPicPr>
          <p:cNvPr id="4" name="fw441.jpg" descr="id:21474904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67014" y="4653136"/>
            <a:ext cx="3434267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707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30775"/>
            <a:ext cx="11485848" cy="286232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077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处理传动装置中各物理量间的关系时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关键是确定其相同的量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同轴转动的物体上各点的角速度、转速和周期相等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但半径不同的各点线速度不同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皮带传动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皮带不打滑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中与皮带接触的两轮边缘上各点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或啮合的齿轮边缘的各点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的线速度大小相同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角速度与半径有关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.eps" descr="id:21474905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0126" y="1628800"/>
            <a:ext cx="1564640" cy="30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999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圆周运动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的多解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4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5268"/>
            <a:ext cx="978777" cy="343491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584499"/>
              </p:ext>
            </p:extLst>
          </p:nvPr>
        </p:nvGraphicFramePr>
        <p:xfrm>
          <a:off x="334567" y="1412776"/>
          <a:ext cx="11521280" cy="4552115"/>
        </p:xfrm>
        <a:graphic>
          <a:graphicData uri="http://schemas.openxmlformats.org/drawingml/2006/table">
            <a:tbl>
              <a:tblPr firstRow="1" firstCol="1" bandRow="1"/>
              <a:tblGrid>
                <a:gridCol w="1512167">
                  <a:extLst>
                    <a:ext uri="{9D8B030D-6E8A-4147-A177-3AD203B41FA5}">
                      <a16:colId xmlns:a16="http://schemas.microsoft.com/office/drawing/2014/main" val="3124723768"/>
                    </a:ext>
                  </a:extLst>
                </a:gridCol>
                <a:gridCol w="10009113">
                  <a:extLst>
                    <a:ext uri="{9D8B030D-6E8A-4147-A177-3AD203B41FA5}">
                      <a16:colId xmlns:a16="http://schemas.microsoft.com/office/drawing/2014/main" val="802072869"/>
                    </a:ext>
                  </a:extLst>
                </a:gridCol>
              </a:tblGrid>
              <a:tr h="69343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研究对象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匀速圆周运动的多解问题含有两个物体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一般做不同运动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0615299"/>
                  </a:ext>
                </a:extLst>
              </a:tr>
              <a:tr h="11094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运动特点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一个物体做匀速圆周运动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另一个物体一般做不同的运动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如平抛运动、匀速直线运动、匀速圆周运动等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308491"/>
                  </a:ext>
                </a:extLst>
              </a:tr>
              <a:tr h="88190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运动的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根据等时性建立等式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求解待求物理量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6070131"/>
                  </a:ext>
                </a:extLst>
              </a:tr>
              <a:tr h="69343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分析技巧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抓住联系点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明确题中两个物体的运动性质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抓住两种运动的联系点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4859331"/>
                  </a:ext>
                </a:extLst>
              </a:tr>
              <a:tr h="9708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先特殊后一般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先考虑第一个周期的情况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再根据运动的周期性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考虑多个周期时的规律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6653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944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40720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图所示，直径为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的竖直圆筒绕中心轴线以恒定的转速匀速转动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一子弹以水平速度沿圆筒直径方向从左侧射入圆筒，从右侧射穿圆筒后，发现两弹孔在同一竖直线上且相距为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，则下列说法正确的是（</a:t>
                </a: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子弹在圆筒中的水平速度为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子弹在圆筒中的水平速度为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den>
                        </m:f>
                      </m:e>
                    </m:ra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圆筒转动的角速度可能为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den>
                        </m:f>
                      </m:e>
                    </m:ra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圆筒转动的角速度可能为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den>
                        </m:f>
                      </m:e>
                    </m:ra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40720"/>
              </a:xfrm>
              <a:blipFill>
                <a:blip r:embed="rId2"/>
                <a:stretch>
                  <a:fillRect l="-796" t="-112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2.eps" descr="id:21474894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836712"/>
            <a:ext cx="995045" cy="320040"/>
          </a:xfrm>
          <a:prstGeom prst="rect">
            <a:avLst/>
          </a:prstGeom>
        </p:spPr>
      </p:pic>
      <p:pic>
        <p:nvPicPr>
          <p:cNvPr id="4" name="fw430.jpg" descr="id:21474905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99462" y="2852936"/>
            <a:ext cx="1728192" cy="239990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599262" y="1628800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42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71737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子弹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在圆筒中做平抛运动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竖直方向上的位移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gt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endParaRPr lang="en-US" altLang="zh-CN" b="1" smtClean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子弹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在圆筒中运动的时间为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水平方向子弹做匀速运动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</a:t>
                </a:r>
                <a:endParaRPr lang="en-US" altLang="zh-CN" b="1" smtClean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水平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速度为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因子弹从右侧射穿圆筒后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发现</a:t>
                </a:r>
                <a:endParaRPr lang="en-US" altLang="zh-CN" b="1" smtClean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弹孔在同一竖直线上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则圆筒转过的角度为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＝（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则角速度为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＝（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故圆筒转动的角速度可能为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𝐠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𝟐𝐡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不可能为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7173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048281"/>
            <a:ext cx="792088" cy="282256"/>
          </a:xfrm>
          <a:prstGeom prst="rect">
            <a:avLst/>
          </a:prstGeom>
        </p:spPr>
      </p:pic>
      <p:pic>
        <p:nvPicPr>
          <p:cNvPr id="4" name="fw430.jpg" descr="id:21474905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055646" y="764704"/>
            <a:ext cx="1728192" cy="239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5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3624518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线速度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圆周运动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轨迹为圆周或一段圆弧的机械运动称为圆周运动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线速度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）定义：如图所示，物体沿圆弧由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运动，弧长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与时间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之比反映了物体在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点附近运动的快慢，如果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趋近于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就可以表示物体在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点时运动的快慢，通常把它称为线速度的大小，用符号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来表示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3624518"/>
              </a:xfrm>
              <a:blipFill>
                <a:blip r:embed="rId2"/>
                <a:stretch>
                  <a:fillRect l="-796" t="-168" r="-849" b="-31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知识过.eps" descr="id:21474893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801833"/>
            <a:ext cx="6834483" cy="590618"/>
          </a:xfrm>
          <a:prstGeom prst="rect">
            <a:avLst/>
          </a:prstGeom>
        </p:spPr>
      </p:pic>
      <p:pic>
        <p:nvPicPr>
          <p:cNvPr id="4" name="知识点1.eps" descr="id:214748939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1628800"/>
            <a:ext cx="1309370" cy="361950"/>
          </a:xfrm>
          <a:prstGeom prst="rect">
            <a:avLst/>
          </a:prstGeom>
        </p:spPr>
      </p:pic>
      <p:pic>
        <p:nvPicPr>
          <p:cNvPr id="6" name="xy817a.jpg" descr="id:214749042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43078" y="5157192"/>
            <a:ext cx="1616414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102" y="4437112"/>
            <a:ext cx="3312368" cy="3600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2636912"/>
            <a:ext cx="1080120" cy="5760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844824"/>
                <a:ext cx="11485848" cy="366138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）标矢性：矢量，方向为物体做圆周运动时该点的切线方向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）公式：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）单位：米每秒，符号是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匀速圆周运动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如果物体沿着圆周运动，并且线速度的大小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处处相等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，这种运动叫作匀速圆周运动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844824"/>
                <a:ext cx="11485848" cy="3661387"/>
              </a:xfrm>
              <a:blipFill>
                <a:blip r:embed="rId3"/>
                <a:stretch>
                  <a:fillRect l="-796" r="-849" b="-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465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角速度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如图所示，物体在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在这段时间内转过的角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与所用时间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之比叫作角速度，用符号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4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69285"/>
            <a:ext cx="1224136" cy="325532"/>
          </a:xfrm>
          <a:prstGeom prst="rect">
            <a:avLst/>
          </a:prstGeom>
        </p:spPr>
      </p:pic>
      <p:pic>
        <p:nvPicPr>
          <p:cNvPr id="4" name="xy818a.jpg" descr="id:21474904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1070" y="3573016"/>
            <a:ext cx="2051050" cy="180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2420888"/>
            <a:ext cx="936104" cy="5760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628800"/>
                <a:ext cx="11485848" cy="248843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公式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角速度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单位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角速度的单位是弧度每秒，符号是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rad/s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628800"/>
                <a:ext cx="11485848" cy="2488438"/>
              </a:xfrm>
              <a:blipFill>
                <a:blip r:embed="rId3"/>
                <a:stretch>
                  <a:fillRect l="-796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3986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周期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周期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做匀速圆周运动的物体，运动一周所用的时间叫作周期，用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转速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描述物体做圆周运动快慢的物理量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转速是指物体转动的圈数与所用时间之比，常用符号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表示，转速的单位为转每秒（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），或转每分（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r/min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04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084080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286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线速度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与角速度的关系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两者关系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在圆周运动中，线速度的大小等于角速度的大小与半径的乘积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线速度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4.eps" descr="id:21474904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340485" cy="356235"/>
          </a:xfrm>
          <a:prstGeom prst="rect">
            <a:avLst/>
          </a:prstGeom>
        </p:spPr>
      </p:pic>
      <p:pic>
        <p:nvPicPr>
          <p:cNvPr id="4" name="fr486.jpg" descr="id:21474904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55046" y="4221088"/>
            <a:ext cx="2921310" cy="23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274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8059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圆周运动的各物理量之间的关系及应用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线速度、角速度、周期、转速之间的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4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802012"/>
            <a:ext cx="6185631" cy="534546"/>
          </a:xfrm>
          <a:prstGeom prst="rect">
            <a:avLst/>
          </a:prstGeom>
        </p:spPr>
      </p:pic>
      <p:pic>
        <p:nvPicPr>
          <p:cNvPr id="4" name="要点1.eps" descr="id:21474894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5" y="1770906"/>
            <a:ext cx="936104" cy="328761"/>
          </a:xfrm>
          <a:prstGeom prst="rect">
            <a:avLst/>
          </a:prstGeom>
        </p:spPr>
      </p:pic>
      <p:pic>
        <p:nvPicPr>
          <p:cNvPr id="5" name="er274.jpg" descr="id:21474904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22998" y="2996952"/>
            <a:ext cx="3726815" cy="306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5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圆周运动中的传动问题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774356"/>
              </p:ext>
            </p:extLst>
          </p:nvPr>
        </p:nvGraphicFramePr>
        <p:xfrm>
          <a:off x="334567" y="1556792"/>
          <a:ext cx="11521280" cy="4051745"/>
        </p:xfrm>
        <a:graphic>
          <a:graphicData uri="http://schemas.openxmlformats.org/drawingml/2006/table">
            <a:tbl>
              <a:tblPr firstRow="1" firstCol="1" bandRow="1"/>
              <a:tblGrid>
                <a:gridCol w="797273">
                  <a:extLst>
                    <a:ext uri="{9D8B030D-6E8A-4147-A177-3AD203B41FA5}">
                      <a16:colId xmlns:a16="http://schemas.microsoft.com/office/drawing/2014/main" val="3617302159"/>
                    </a:ext>
                  </a:extLst>
                </a:gridCol>
                <a:gridCol w="2041571">
                  <a:extLst>
                    <a:ext uri="{9D8B030D-6E8A-4147-A177-3AD203B41FA5}">
                      <a16:colId xmlns:a16="http://schemas.microsoft.com/office/drawing/2014/main" val="2685058773"/>
                    </a:ext>
                  </a:extLst>
                </a:gridCol>
                <a:gridCol w="3106137">
                  <a:extLst>
                    <a:ext uri="{9D8B030D-6E8A-4147-A177-3AD203B41FA5}">
                      <a16:colId xmlns:a16="http://schemas.microsoft.com/office/drawing/2014/main" val="1027802404"/>
                    </a:ext>
                  </a:extLst>
                </a:gridCol>
                <a:gridCol w="5576299">
                  <a:extLst>
                    <a:ext uri="{9D8B030D-6E8A-4147-A177-3AD203B41FA5}">
                      <a16:colId xmlns:a16="http://schemas.microsoft.com/office/drawing/2014/main" val="4415595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同轴转动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皮带传动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齿轮传动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5651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装置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两点在同轴的两个圆盘边缘上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两个轮子用皮带连接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两点分别是两个轮子边缘上的点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两个齿轮轮齿啮合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两点分别是两个齿轮边缘上的点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79226"/>
                  </a:ext>
                </a:extLst>
              </a:tr>
            </a:tbl>
          </a:graphicData>
        </a:graphic>
      </p:graphicFrame>
      <p:pic>
        <p:nvPicPr>
          <p:cNvPr id="6" name="er27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558702" y="3933056"/>
            <a:ext cx="1044575" cy="1292225"/>
          </a:xfrm>
          <a:prstGeom prst="rect">
            <a:avLst/>
          </a:prstGeom>
        </p:spPr>
      </p:pic>
      <p:pic>
        <p:nvPicPr>
          <p:cNvPr id="7" name="er276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4437112"/>
            <a:ext cx="1295761" cy="764406"/>
          </a:xfrm>
          <a:prstGeom prst="rect">
            <a:avLst/>
          </a:prstGeom>
        </p:spPr>
      </p:pic>
      <p:pic>
        <p:nvPicPr>
          <p:cNvPr id="8" name="fw440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7967414" y="4221088"/>
            <a:ext cx="1758950" cy="119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705</Words>
  <Application>Microsoft Office PowerPoint</Application>
  <PresentationFormat>自定义</PresentationFormat>
  <Paragraphs>93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576</cp:revision>
  <dcterms:created xsi:type="dcterms:W3CDTF">2020-11-06T05:24:00Z</dcterms:created>
  <dcterms:modified xsi:type="dcterms:W3CDTF">2025-11-02T03:06:16Z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